
<file path=[Content_Types].xml><?xml version="1.0" encoding="utf-8"?>
<Types xmlns="http://schemas.openxmlformats.org/package/2006/content-types">
  <Default Extension="png" ContentType="image/png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customXml/itemProps1.xml" ContentType="application/vnd.openxmlformats-officedocument.customXmlProperties+xml"/>
  <Default Extension="jpeg" ContentType="image/jpeg"/>
  <Default Extension="rels" ContentType="application/vnd.openxmlformats-package.relationships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docProps/custom.xml" ContentType="application/vnd.openxmlformats-officedocument.custom-properties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62" r:id="rId5"/>
    <p:sldId id="261" r:id="rId6"/>
    <p:sldId id="259" r:id="rId7"/>
    <p:sldId id="263" r:id="rId8"/>
    <p:sldId id="260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87" d="100"/>
          <a:sy n="87" d="100"/>
        </p:scale>
        <p:origin x="-1062" y="-8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customXml" Target="../customXml/item3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2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customXml" Target="../customXml/item1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одзаголовок 8"/>
          <p:cNvSpPr>
            <a:spLocks noGrp="1"/>
          </p:cNvSpPr>
          <p:nvPr>
            <p:ph type="subTitle" idx="1"/>
          </p:nvPr>
        </p:nvSpPr>
        <p:spPr>
          <a:xfrm>
            <a:off x="457200" y="3699804"/>
            <a:ext cx="8305800" cy="1143000"/>
          </a:xfrm>
        </p:spPr>
        <p:txBody>
          <a:bodyPr>
            <a:noAutofit/>
          </a:bodyPr>
          <a:lstStyle>
            <a:lvl1pPr marL="0" indent="0" algn="ctr">
              <a:buNone/>
              <a:defRPr sz="2200" spc="100" baseline="0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28" name="Заголовок 27"/>
          <p:cNvSpPr>
            <a:spLocks noGrp="1"/>
          </p:cNvSpPr>
          <p:nvPr>
            <p:ph type="ctrTitle"/>
          </p:nvPr>
        </p:nvSpPr>
        <p:spPr>
          <a:xfrm>
            <a:off x="457200" y="1433732"/>
            <a:ext cx="8305800" cy="1981200"/>
          </a:xfrm>
          <a:ln w="6350" cap="rnd">
            <a:noFill/>
          </a:ln>
        </p:spPr>
        <p:txBody>
          <a:bodyPr anchor="b" anchorCtr="0">
            <a:noAutofit/>
          </a:bodyPr>
          <a:lstStyle>
            <a:lvl1pPr algn="ctr">
              <a:defRPr lang="en-US" sz="4800" b="0" dirty="0">
                <a:ln w="3200">
                  <a:solidFill>
                    <a:schemeClr val="bg2">
                      <a:shade val="7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50800" dist="25400" dir="13500000">
                    <a:srgbClr val="000000">
                      <a:alpha val="70000"/>
                    </a:srgb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463626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Прямая соединительная линия 12"/>
          <p:cNvCxnSpPr/>
          <p:nvPr/>
        </p:nvCxnSpPr>
        <p:spPr>
          <a:xfrm>
            <a:off x="4708574" y="3550126"/>
            <a:ext cx="2971800" cy="1588"/>
          </a:xfrm>
          <a:prstGeom prst="line">
            <a:avLst/>
          </a:prstGeom>
          <a:ln w="9525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4" name="Овал 13"/>
          <p:cNvSpPr/>
          <p:nvPr/>
        </p:nvSpPr>
        <p:spPr>
          <a:xfrm>
            <a:off x="4540348" y="3526302"/>
            <a:ext cx="45720" cy="45720"/>
          </a:xfrm>
          <a:prstGeom prst="ellipse">
            <a:avLst/>
          </a:prstGeom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2">
            <a:schemeClr val="accent2"/>
          </a:lnRef>
          <a:fillRef idx="1">
            <a:schemeClr val="accent2"/>
          </a:fillRef>
          <a:effectRef idx="0">
            <a:schemeClr val="accent2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5" name="Дата 1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16" name="Номер слайда 15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7" name="Нижний колонтитул 16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Объект 8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4" name="Дата 13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15" name="Номер слайда 14"/>
          <p:cNvSpPr>
            <a:spLocks noGrp="1"/>
          </p:cNvSpPr>
          <p:nvPr>
            <p:ph type="sldNum" sz="quarter" idx="15"/>
          </p:nvPr>
        </p:nvSpPr>
        <p:spPr/>
        <p:txBody>
          <a:bodyPr/>
          <a:lstStyle>
            <a:lvl1pPr algn="ctr">
              <a:defRPr/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6" name="Нижний колонтитул 15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17" name="Заголовок 16"/>
          <p:cNvSpPr>
            <a:spLocks noGrp="1"/>
          </p:cNvSpPr>
          <p:nvPr>
            <p:ph type="title"/>
          </p:nvPr>
        </p:nvSpPr>
        <p:spPr/>
        <p:txBody>
          <a:bodyPr rtlCol="0" anchor="b" anchorCtr="0"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85800" y="3505200"/>
            <a:ext cx="7924800" cy="1371600"/>
          </a:xfrm>
        </p:spPr>
        <p:txBody>
          <a:bodyPr>
            <a:noAutofit/>
          </a:bodyPr>
          <a:lstStyle>
            <a:lvl1pPr algn="l" rtl="0">
              <a:spcBef>
                <a:spcPct val="0"/>
              </a:spcBef>
              <a:buNone/>
              <a:defRPr lang="en-US" sz="4800" b="0" dirty="0">
                <a:ln w="3200">
                  <a:solidFill>
                    <a:schemeClr val="bg2">
                      <a:shade val="25000"/>
                      <a:alpha val="25000"/>
                    </a:schemeClr>
                  </a:solidFill>
                  <a:prstDash val="solid"/>
                  <a:round/>
                </a:ln>
                <a:solidFill>
                  <a:srgbClr val="F9F9F9"/>
                </a:solidFill>
                <a:effectLst>
                  <a:innerShdw blurRad="38100" dist="25400" dir="13500000">
                    <a:prstClr val="black">
                      <a:alpha val="70000"/>
                    </a:prstClr>
                  </a:innerShdw>
                </a:effectLst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85800" y="4958864"/>
            <a:ext cx="7924800" cy="984736"/>
          </a:xfrm>
        </p:spPr>
        <p:txBody>
          <a:bodyPr anchor="t"/>
          <a:lstStyle>
            <a:lvl1pPr marL="0" indent="0">
              <a:buNone/>
              <a:defRPr sz="2000" spc="100" baseline="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7" name="Прямая соединительная линия 6"/>
          <p:cNvCxnSpPr/>
          <p:nvPr/>
        </p:nvCxnSpPr>
        <p:spPr>
          <a:xfrm>
            <a:off x="685800" y="4916992"/>
            <a:ext cx="7924800" cy="4301"/>
          </a:xfrm>
          <a:prstGeom prst="line">
            <a:avLst/>
          </a:prstGeom>
          <a:noFill/>
          <a:ln w="9525" cap="flat" cmpd="sng" algn="ctr">
            <a:solidFill>
              <a:srgbClr val="E9E9E8"/>
            </a:solidFill>
            <a:prstDash val="solid"/>
          </a:ln>
          <a:effectLst>
            <a:outerShdw blurRad="31750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1" name="Объект 10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13" name="Объект 12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59936" cy="4572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  <a:sp3d prstMaterial="flat"/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2" name="Объект 31"/>
          <p:cNvSpPr>
            <a:spLocks noGrp="1"/>
          </p:cNvSpPr>
          <p:nvPr>
            <p:ph sz="half" idx="2"/>
          </p:nvPr>
        </p:nvSpPr>
        <p:spPr>
          <a:xfrm>
            <a:off x="457200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4" name="Объект 33"/>
          <p:cNvSpPr>
            <a:spLocks noGrp="1"/>
          </p:cNvSpPr>
          <p:nvPr>
            <p:ph sz="quarter" idx="4"/>
          </p:nvPr>
        </p:nvSpPr>
        <p:spPr>
          <a:xfrm>
            <a:off x="4649788" y="2201896"/>
            <a:ext cx="4038600" cy="3913632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143000"/>
          </a:xfrm>
        </p:spPr>
        <p:txBody>
          <a:bodyPr anchor="b" anchorCtr="0"/>
          <a:lstStyle>
            <a:lvl1pPr>
              <a:defRPr/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12" name="Текст 11"/>
          <p:cNvSpPr>
            <a:spLocks noGrp="1"/>
          </p:cNvSpPr>
          <p:nvPr>
            <p:ph type="body" idx="3"/>
          </p:nvPr>
        </p:nvSpPr>
        <p:spPr>
          <a:xfrm>
            <a:off x="4648200" y="1399593"/>
            <a:ext cx="4040188" cy="762000"/>
          </a:xfrm>
          <a:noFill/>
          <a:ln w="25400" cap="rnd" cmpd="sng" algn="ctr">
            <a:noFill/>
            <a:prstDash val="solid"/>
          </a:ln>
          <a:effectLst>
            <a:softEdge rad="63500"/>
          </a:effectLst>
        </p:spPr>
        <p:style>
          <a:lnRef idx="3">
            <a:schemeClr val="lt1"/>
          </a:lnRef>
          <a:fillRef idx="1">
            <a:schemeClr val="accent5"/>
          </a:fillRef>
          <a:effectRef idx="1">
            <a:schemeClr val="accent5"/>
          </a:effectRef>
          <a:fontRef idx="minor">
            <a:schemeClr val="lt1"/>
          </a:fontRef>
        </p:style>
        <p:txBody>
          <a:bodyPr lIns="91440" tIns="45720" rIns="91440" bIns="45720" anchor="b">
            <a:noAutofit/>
          </a:bodyPr>
          <a:lstStyle>
            <a:lvl1pPr marL="0" indent="0" algn="l">
              <a:spcBef>
                <a:spcPts val="0"/>
              </a:spcBef>
              <a:buNone/>
              <a:defRPr sz="2600" b="1" baseline="0">
                <a:solidFill>
                  <a:schemeClr val="tx2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562945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Прямая соединительная линия 16"/>
          <p:cNvCxnSpPr/>
          <p:nvPr/>
        </p:nvCxnSpPr>
        <p:spPr>
          <a:xfrm>
            <a:off x="4754880" y="2180219"/>
            <a:ext cx="3749040" cy="1588"/>
          </a:xfrm>
          <a:prstGeom prst="line">
            <a:avLst/>
          </a:prstGeom>
          <a:noFill/>
          <a:ln w="12700" cap="flat" cmpd="sng" algn="ctr">
            <a:solidFill>
              <a:schemeClr val="bg2">
                <a:tint val="20000"/>
              </a:schemeClr>
            </a:solidFill>
            <a:prstDash val="solid"/>
          </a:ln>
          <a:effectLst>
            <a:outerShdw blurRad="34925" dir="2700000" algn="tl" rotWithShape="0">
              <a:srgbClr val="000000">
                <a:alpha val="55000"/>
              </a:srgbClr>
            </a:outerShdw>
          </a:effectLst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Объект 28"/>
          <p:cNvSpPr>
            <a:spLocks noGrp="1"/>
          </p:cNvSpPr>
          <p:nvPr>
            <p:ph sz="quarter" idx="1"/>
          </p:nvPr>
        </p:nvSpPr>
        <p:spPr>
          <a:xfrm>
            <a:off x="457200" y="457200"/>
            <a:ext cx="6248400" cy="5715000"/>
          </a:xfrm>
        </p:spPr>
        <p:txBody>
          <a:bodyPr/>
          <a:lstStyle/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6781800" y="1600200"/>
            <a:ext cx="1984248" cy="3733800"/>
          </a:xfrm>
        </p:spPr>
        <p:txBody>
          <a:bodyPr tIns="45720" bIns="45720"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None/>
              <a:defRPr sz="1600">
                <a:solidFill>
                  <a:schemeClr val="tx2"/>
                </a:solidFill>
              </a:defRPr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31" name="Заголовок 30"/>
          <p:cNvSpPr>
            <a:spLocks noGrp="1"/>
          </p:cNvSpPr>
          <p:nvPr>
            <p:ph type="title"/>
          </p:nvPr>
        </p:nvSpPr>
        <p:spPr>
          <a:xfrm>
            <a:off x="6781800" y="457200"/>
            <a:ext cx="19812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8" name="Дата 7"/>
          <p:cNvSpPr>
            <a:spLocks noGrp="1"/>
          </p:cNvSpPr>
          <p:nvPr>
            <p:ph type="dt" sz="half" idx="14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5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6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629400" y="457200"/>
            <a:ext cx="2057400" cy="1066800"/>
          </a:xfrm>
        </p:spPr>
        <p:txBody>
          <a:bodyPr lIns="91440" tIns="91440" anchor="b" anchorCtr="0"/>
          <a:lstStyle>
            <a:lvl1pPr algn="l">
              <a:buNone/>
              <a:defRPr sz="1800" b="1" spc="-50" baseline="0">
                <a:ln w="3175">
                  <a:noFill/>
                </a:ln>
                <a:solidFill>
                  <a:schemeClr val="tx2"/>
                </a:solidFill>
                <a:effectLst/>
                <a:latin typeface="+mn-lt"/>
                <a:ea typeface="+mn-ea"/>
                <a:cs typeface="+mn-cs"/>
              </a:defRPr>
            </a:lvl1pPr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57200" y="457200"/>
            <a:ext cx="6019800" cy="5562600"/>
          </a:xfrm>
          <a:solidFill>
            <a:schemeClr val="tx2">
              <a:tint val="40000"/>
            </a:schemeClr>
          </a:solidFill>
          <a:effectLst>
            <a:outerShdw blurRad="88900" sx="103000" sy="103000" algn="ctr" rotWithShape="0">
              <a:prstClr val="black">
                <a:alpha val="32000"/>
              </a:prstClr>
            </a:outerShdw>
            <a:softEdge rad="127000"/>
          </a:effectLst>
        </p:spPr>
        <p:txBody>
          <a:bodyPr/>
          <a:lstStyle>
            <a:lvl1pPr marL="0" indent="0">
              <a:buNone/>
              <a:defRPr sz="3200">
                <a:solidFill>
                  <a:schemeClr val="bg1"/>
                </a:solidFill>
              </a:defRPr>
            </a:lvl1pPr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6629400" y="1600200"/>
            <a:ext cx="2057400" cy="4419600"/>
          </a:xfrm>
        </p:spPr>
        <p:txBody>
          <a:bodyPr anchor="t" anchorCtr="0"/>
          <a:lstStyle>
            <a:lvl1pPr marL="0" indent="0">
              <a:lnSpc>
                <a:spcPct val="125000"/>
              </a:lnSpc>
              <a:spcAft>
                <a:spcPts val="1000"/>
              </a:spcAft>
              <a:buFontTx/>
              <a:buNone/>
              <a:defRPr sz="1600" b="0">
                <a:solidFill>
                  <a:schemeClr val="tx2"/>
                </a:solidFill>
              </a:defRPr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8" name="Дата 7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Текст 8"/>
          <p:cNvSpPr>
            <a:spLocks noGrp="1"/>
          </p:cNvSpPr>
          <p:nvPr>
            <p:ph type="body" idx="1"/>
          </p:nvPr>
        </p:nvSpPr>
        <p:spPr>
          <a:xfrm>
            <a:off x="457200" y="1447800"/>
            <a:ext cx="8229600" cy="4678363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4" name="Дата 23"/>
          <p:cNvSpPr>
            <a:spLocks noGrp="1"/>
          </p:cNvSpPr>
          <p:nvPr>
            <p:ph type="dt" sz="half" idx="2"/>
          </p:nvPr>
        </p:nvSpPr>
        <p:spPr>
          <a:xfrm>
            <a:off x="5791200" y="6203667"/>
            <a:ext cx="2590800" cy="384048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01.04.2013</a:t>
            </a:fld>
            <a:endParaRPr lang="ru-RU"/>
          </a:p>
        </p:txBody>
      </p:sp>
      <p:sp>
        <p:nvSpPr>
          <p:cNvPr id="10" name="Нижний колонтитул 9"/>
          <p:cNvSpPr>
            <a:spLocks noGrp="1"/>
          </p:cNvSpPr>
          <p:nvPr>
            <p:ph type="ftr" sz="quarter" idx="3"/>
          </p:nvPr>
        </p:nvSpPr>
        <p:spPr>
          <a:xfrm>
            <a:off x="2133600" y="6203667"/>
            <a:ext cx="358140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endParaRPr lang="ru-RU"/>
          </a:p>
        </p:txBody>
      </p:sp>
      <p:sp>
        <p:nvSpPr>
          <p:cNvPr id="22" name="Номер слайда 21"/>
          <p:cNvSpPr>
            <a:spLocks noGrp="1"/>
          </p:cNvSpPr>
          <p:nvPr>
            <p:ph type="sldNum" sz="quarter" idx="4"/>
          </p:nvPr>
        </p:nvSpPr>
        <p:spPr>
          <a:xfrm>
            <a:off x="8410575" y="6181531"/>
            <a:ext cx="609600" cy="457200"/>
          </a:xfrm>
          <a:prstGeom prst="rect">
            <a:avLst/>
          </a:prstGeom>
          <a:noFill/>
        </p:spPr>
        <p:txBody>
          <a:bodyPr vert="horz" lIns="0" tIns="0" rIns="0" bIns="0" anchor="ctr" anchorCtr="0">
            <a:noAutofit/>
          </a:bodyPr>
          <a:lstStyle>
            <a:lvl1pPr algn="ctr" eaLnBrk="1" latinLnBrk="0" hangingPunct="1">
              <a:defRPr kumimoji="0" sz="1600" baseline="0">
                <a:solidFill>
                  <a:schemeClr val="tx2"/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19200"/>
          </a:xfrm>
          <a:prstGeom prst="rect">
            <a:avLst/>
          </a:prstGeom>
          <a:ln w="6350" cap="rnd">
            <a:noFill/>
          </a:ln>
        </p:spPr>
        <p:txBody>
          <a:bodyPr vert="horz" anchor="b" anchorCtr="0">
            <a:normAutofit/>
          </a:bodyPr>
          <a:lstStyle/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</p:spTree>
  </p:cSld>
  <p:clrMap bg1="dk1" tx1="lt1" bg2="dk2" tx2="lt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lang="en-US" sz="4200" b="0" kern="1200" spc="-100" baseline="0" dirty="0">
          <a:ln w="3200">
            <a:solidFill>
              <a:schemeClr val="bg2">
                <a:shade val="75000"/>
                <a:alpha val="25000"/>
              </a:schemeClr>
            </a:solidFill>
            <a:prstDash val="solid"/>
            <a:round/>
          </a:ln>
          <a:solidFill>
            <a:srgbClr val="F9F9F9"/>
          </a:solidFill>
          <a:effectLst>
            <a:innerShdw blurRad="50800" dist="25400" dir="13500000">
              <a:prstClr val="black">
                <a:alpha val="70000"/>
              </a:prstClr>
            </a:innerShdw>
          </a:effectLst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ts val="600"/>
        </a:spcBef>
        <a:buClr>
          <a:schemeClr val="accent2"/>
        </a:buClr>
        <a:buSzPct val="8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/>
        <a:buChar char=""/>
        <a:defRPr kumimoji="0" sz="2400" kern="1200">
          <a:solidFill>
            <a:schemeClr val="tx2"/>
          </a:solidFill>
          <a:latin typeface="+mn-lt"/>
          <a:ea typeface="+mn-ea"/>
          <a:cs typeface="+mn-cs"/>
        </a:defRPr>
      </a:lvl2pPr>
      <a:lvl3pPr marL="1005840" indent="-228600" algn="l" rtl="0" eaLnBrk="1" latinLnBrk="0" hangingPunct="1">
        <a:spcBef>
          <a:spcPts val="300"/>
        </a:spcBef>
        <a:buClr>
          <a:schemeClr val="accent2">
            <a:shade val="50000"/>
          </a:schemeClr>
        </a:buClr>
        <a:buSzPct val="85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280160" indent="-228600" algn="l" rtl="0" eaLnBrk="1" latinLnBrk="0" hangingPunct="1">
        <a:spcBef>
          <a:spcPts val="30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55448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828800" indent="-22860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700" kern="1200">
          <a:solidFill>
            <a:schemeClr val="tx1"/>
          </a:solidFill>
          <a:latin typeface="+mn-lt"/>
          <a:ea typeface="+mn-ea"/>
          <a:cs typeface="+mn-cs"/>
        </a:defRPr>
      </a:lvl6pPr>
      <a:lvl7pPr marL="201168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28600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8pPr>
      <a:lvl9pPr marL="2560320" indent="-182880" algn="l" rtl="0" eaLnBrk="1" latinLnBrk="0" hangingPunct="1">
        <a:spcBef>
          <a:spcPts val="340"/>
        </a:spcBef>
        <a:buClr>
          <a:schemeClr val="accent2">
            <a:shade val="75000"/>
          </a:schemeClr>
        </a:buClr>
        <a:buSzPct val="85000"/>
        <a:buFont typeface="Wingdings 2" pitchFamily="18" charset="2"/>
        <a:buChar char="?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/>
              <a:t>Историческая геология (курс лекций)</a:t>
            </a:r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ru-RU" sz="5400" dirty="0" smtClean="0"/>
              <a:t>История Земли в триасе</a:t>
            </a:r>
            <a:endParaRPr lang="ru-RU" sz="5400" dirty="0"/>
          </a:p>
        </p:txBody>
      </p:sp>
    </p:spTree>
    <p:extLst>
      <p:ext uri="{BB962C8B-B14F-4D97-AF65-F5344CB8AC3E}">
        <p14:creationId xmlns:p14="http://schemas.microsoft.com/office/powerpoint/2010/main" val="1331827892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1196752"/>
            <a:ext cx="8229600" cy="4929411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850106"/>
          </a:xfrm>
        </p:spPr>
        <p:txBody>
          <a:bodyPr/>
          <a:lstStyle/>
          <a:p>
            <a:r>
              <a:rPr lang="ru-RU" sz="3600" dirty="0" smtClean="0"/>
              <a:t>Стратиграфия триаса (МСШ)</a:t>
            </a:r>
            <a:endParaRPr lang="ru-RU" sz="36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5" y="1196752"/>
            <a:ext cx="8280920" cy="50405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4183056742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3600" dirty="0" smtClean="0"/>
              <a:t>География триаса</a:t>
            </a:r>
            <a:endParaRPr lang="ru-RU" sz="36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1340768"/>
            <a:ext cx="7632848" cy="47525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68954429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457200" y="764704"/>
            <a:ext cx="8229600" cy="5361459"/>
          </a:xfrm>
        </p:spPr>
        <p:txBody>
          <a:bodyPr>
            <a:normAutofit/>
          </a:bodyPr>
          <a:lstStyle/>
          <a:p>
            <a:pPr marL="0" indent="0" algn="just">
              <a:buNone/>
            </a:pPr>
            <a:r>
              <a:rPr lang="ru-RU" dirty="0" smtClean="0"/>
              <a:t>	Триас </a:t>
            </a:r>
            <a:r>
              <a:rPr lang="ru-RU" dirty="0"/>
              <a:t>завершается тектономагматической активизацией с преобладанием деформаций сжатия – </a:t>
            </a:r>
            <a:r>
              <a:rPr lang="ru-RU" b="1" dirty="0"/>
              <a:t>раннекиммерийская эпоха</a:t>
            </a:r>
            <a:r>
              <a:rPr lang="ru-RU" dirty="0"/>
              <a:t> (в Европе) или </a:t>
            </a:r>
            <a:r>
              <a:rPr lang="ru-RU" b="1" dirty="0" err="1"/>
              <a:t>индосинийская</a:t>
            </a:r>
            <a:r>
              <a:rPr lang="ru-RU" b="1" dirty="0"/>
              <a:t> эпоха</a:t>
            </a:r>
            <a:r>
              <a:rPr lang="ru-RU" dirty="0"/>
              <a:t> (Азия).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С </a:t>
            </a:r>
            <a:r>
              <a:rPr lang="ru-RU" dirty="0"/>
              <a:t>ней связано присоединение к Евразии </a:t>
            </a:r>
            <a:r>
              <a:rPr lang="ru-RU" dirty="0" err="1"/>
              <a:t>Ханкайского</a:t>
            </a:r>
            <a:r>
              <a:rPr lang="ru-RU" dirty="0"/>
              <a:t>, Южно-Китайского, </a:t>
            </a:r>
            <a:r>
              <a:rPr lang="ru-RU" dirty="0" smtClean="0"/>
              <a:t>Индо-</a:t>
            </a:r>
            <a:r>
              <a:rPr lang="ru-RU" dirty="0" err="1" smtClean="0"/>
              <a:t>синийского</a:t>
            </a:r>
            <a:r>
              <a:rPr lang="ru-RU" dirty="0"/>
              <a:t>, </a:t>
            </a:r>
            <a:r>
              <a:rPr lang="ru-RU" dirty="0" err="1"/>
              <a:t>Синобирманского</a:t>
            </a:r>
            <a:r>
              <a:rPr lang="ru-RU" dirty="0"/>
              <a:t>, Северо-Тибетского континентальных блоков. </a:t>
            </a:r>
            <a:endParaRPr lang="ru-RU" dirty="0" smtClean="0"/>
          </a:p>
          <a:p>
            <a:pPr marL="0" indent="0" algn="just">
              <a:buNone/>
            </a:pPr>
            <a:r>
              <a:rPr lang="ru-RU" dirty="0"/>
              <a:t>	</a:t>
            </a:r>
            <a:r>
              <a:rPr lang="ru-RU" dirty="0" smtClean="0"/>
              <a:t>На </a:t>
            </a:r>
            <a:r>
              <a:rPr lang="ru-RU" dirty="0"/>
              <a:t>западе деформации связаны с присоединением к Евразии Ирано-Афганского и Закавказского блоков.</a:t>
            </a:r>
          </a:p>
          <a:p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3994719675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778098"/>
          </a:xfrm>
        </p:spPr>
        <p:txBody>
          <a:bodyPr/>
          <a:lstStyle/>
          <a:p>
            <a:r>
              <a:rPr lang="ru-RU" sz="3600" dirty="0" smtClean="0"/>
              <a:t>Ландшафт триаса</a:t>
            </a:r>
            <a:endParaRPr lang="ru-RU" sz="36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55576" y="1196752"/>
            <a:ext cx="7632848" cy="53130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187315324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922114"/>
          </a:xfrm>
        </p:spPr>
        <p:txBody>
          <a:bodyPr/>
          <a:lstStyle/>
          <a:p>
            <a:r>
              <a:rPr lang="ru-RU" sz="3200" dirty="0" smtClean="0"/>
              <a:t>Эволюция рептилий</a:t>
            </a:r>
            <a:r>
              <a:rPr lang="ru-RU" dirty="0" smtClean="0"/>
              <a:t> </a:t>
            </a:r>
            <a:endParaRPr lang="ru-RU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052736"/>
            <a:ext cx="7992887" cy="51956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9121401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562074"/>
          </a:xfrm>
        </p:spPr>
        <p:txBody>
          <a:bodyPr>
            <a:normAutofit fontScale="90000"/>
          </a:bodyPr>
          <a:lstStyle/>
          <a:p>
            <a:r>
              <a:rPr lang="ru-RU" sz="3600" dirty="0" smtClean="0"/>
              <a:t>Морские рептилии</a:t>
            </a:r>
            <a:endParaRPr lang="ru-RU" sz="3600" dirty="0"/>
          </a:p>
        </p:txBody>
      </p:sp>
      <p:pic>
        <p:nvPicPr>
          <p:cNvPr id="6147" name="Picture 3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035" y="2276872"/>
            <a:ext cx="4326997" cy="367240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1196752"/>
            <a:ext cx="4399832" cy="324036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577096279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400050"/>
            <a:ext cx="7992888" cy="60579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6467707"/>
      </p:ext>
    </p:extLst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Бумажная">
  <a:themeElements>
    <a:clrScheme name="Бумажная">
      <a:dk1>
        <a:sysClr val="windowText" lastClr="000000"/>
      </a:dk1>
      <a:lt1>
        <a:sysClr val="window" lastClr="FFFFFF"/>
      </a:lt1>
      <a:dk2>
        <a:srgbClr val="444D26"/>
      </a:dk2>
      <a:lt2>
        <a:srgbClr val="FEFAC9"/>
      </a:lt2>
      <a:accent1>
        <a:srgbClr val="A5B592"/>
      </a:accent1>
      <a:accent2>
        <a:srgbClr val="F3A447"/>
      </a:accent2>
      <a:accent3>
        <a:srgbClr val="E7BC29"/>
      </a:accent3>
      <a:accent4>
        <a:srgbClr val="D092A7"/>
      </a:accent4>
      <a:accent5>
        <a:srgbClr val="9C85C0"/>
      </a:accent5>
      <a:accent6>
        <a:srgbClr val="809EC2"/>
      </a:accent6>
      <a:hlink>
        <a:srgbClr val="8E58B6"/>
      </a:hlink>
      <a:folHlink>
        <a:srgbClr val="7F6F6F"/>
      </a:folHlink>
    </a:clrScheme>
    <a:fontScheme name="Бумажная">
      <a:maj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onstantia"/>
        <a:ea typeface=""/>
        <a:cs typeface=""/>
        <a:font script="Jpan" typeface="HG明朝E"/>
        <a:font script="Hang" typeface="궁서"/>
        <a:font script="Hans" typeface="华文新魏"/>
        <a:font script="Hant" typeface="標楷體"/>
        <a:font script="Arab" typeface="Times New Roman"/>
        <a:font script="Hebr" typeface="Times New Roman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inorFont>
    </a:fontScheme>
    <a:fmtScheme name="Бумажная">
      <a: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63000"/>
                <a:tint val="82000"/>
              </a:schemeClr>
              <a:schemeClr val="phClr">
                <a:tint val="10000"/>
                <a:satMod val="400000"/>
              </a:schemeClr>
            </a:duotone>
          </a:blip>
          <a:tile tx="0" ty="0" sx="40000" sy="40000" flip="none" algn="tl"/>
        </a:blipFill>
        <a:blipFill>
          <a:blip xmlns:r="http://schemas.openxmlformats.org/officeDocument/2006/relationships" r:embed="rId1">
            <a:duotone>
              <a:schemeClr val="phClr">
                <a:shade val="40000"/>
              </a:schemeClr>
              <a:schemeClr val="phClr">
                <a:tint val="42000"/>
              </a:schemeClr>
            </a:duotone>
          </a:blip>
          <a:tile tx="0" ty="0" sx="40000" sy="40000" flip="none" algn="tl"/>
        </a:blipFill>
      </a:fillStyleLst>
      <a:lnStyleLst>
        <a:ln w="127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  <a:ln w="635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rotWithShape="0">
              <a:srgbClr val="000000">
                <a:alpha val="50000"/>
              </a:srgbClr>
            </a:outerShdw>
            <a:softEdge rad="12700"/>
          </a:effectLst>
        </a:effectStyle>
        <a:effectStyle>
          <a:effectLst>
            <a:outerShdw blurRad="95000" algn="tl" rotWithShape="0">
              <a:srgbClr val="000000">
                <a:alpha val="50000"/>
              </a:srgbClr>
            </a:outerShdw>
          </a:effectLst>
          <a:scene3d>
            <a:camera prst="orthographicFront"/>
            <a:lightRig rig="soft" dir="t">
              <a:rot lat="0" lon="0" rev="18000000"/>
            </a:lightRig>
          </a:scene3d>
          <a:sp3d prstMaterial="dkEdge">
            <a:bevelT w="73660" h="44450" prst="riblet"/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55000"/>
                <a:alpha val="20000"/>
              </a:schemeClr>
              <a:schemeClr val="phClr">
                <a:tint val="40000"/>
                <a:shade val="90000"/>
                <a:satMod val="60000"/>
                <a:alpha val="20000"/>
              </a:schemeClr>
            </a:duotone>
          </a:blip>
          <a:tile tx="0" ty="0" sx="58000" sy="38000" flip="none" algn="tl"/>
        </a:blipFill>
        <a:blipFill>
          <a:blip xmlns:r="http://schemas.openxmlformats.org/officeDocument/2006/relationships" r:embed="rId2">
            <a:duotone>
              <a:schemeClr val="phClr">
                <a:shade val="12000"/>
                <a:satMod val="240000"/>
              </a:schemeClr>
              <a:schemeClr val="phClr">
                <a:tint val="65000"/>
              </a:schemeClr>
            </a:duotone>
          </a:blip>
          <a:stretch>
            <a:fillRect/>
          </a:stretch>
        </a:blip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3.xml><?xml version="1.0" encoding="utf-8"?>
<p:properties xmlns:p="http://schemas.microsoft.com/office/2006/metadata/properties" xmlns:xsi="http://www.w3.org/2001/XMLSchema-instance">
  <documentManagement/>
</p:properties>
</file>

<file path=customXml/itemProps1.xml><?xml version="1.0" encoding="utf-8"?>
<ds:datastoreItem xmlns:ds="http://schemas.openxmlformats.org/officeDocument/2006/customXml" ds:itemID="{9A393337-E95D-4ADB-9DF5-9D2E3164E31C}"/>
</file>

<file path=customXml/itemProps2.xml><?xml version="1.0" encoding="utf-8"?>
<ds:datastoreItem xmlns:ds="http://schemas.openxmlformats.org/officeDocument/2006/customXml" ds:itemID="{C495A0EE-E9EB-40EC-A25A-58C4DAD12563}"/>
</file>

<file path=customXml/itemProps3.xml><?xml version="1.0" encoding="utf-8"?>
<ds:datastoreItem xmlns:ds="http://schemas.openxmlformats.org/officeDocument/2006/customXml" ds:itemID="{564516EB-8F2D-490B-A96E-224E4FCF39AD}"/>
</file>

<file path=docProps/app.xml><?xml version="1.0" encoding="utf-8"?>
<Properties xmlns="http://schemas.openxmlformats.org/officeDocument/2006/extended-properties" xmlns:vt="http://schemas.openxmlformats.org/officeDocument/2006/docPropsVTypes">
  <Template>Paper</Template>
  <TotalTime>13</TotalTime>
  <Words>23</Words>
  <Application>Microsoft Office PowerPoint</Application>
  <PresentationFormat>Экран (4:3)</PresentationFormat>
  <Paragraphs>10</Paragraphs>
  <Slides>8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Бумажная</vt:lpstr>
      <vt:lpstr>История Земли в триасе</vt:lpstr>
      <vt:lpstr>Стратиграфия триаса (МСШ)</vt:lpstr>
      <vt:lpstr>География триаса</vt:lpstr>
      <vt:lpstr>Презентация PowerPoint</vt:lpstr>
      <vt:lpstr>Ландшафт триаса</vt:lpstr>
      <vt:lpstr>Эволюция рептилий </vt:lpstr>
      <vt:lpstr>Морские рептилии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История Земли в триасе</dc:title>
  <dc:creator>Ангу</dc:creator>
  <cp:lastModifiedBy>Ангу</cp:lastModifiedBy>
  <cp:revision>6</cp:revision>
  <dcterms:modified xsi:type="dcterms:W3CDTF">2013-04-01T20:28:46Z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